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5"/>
  </p:notesMasterIdLst>
  <p:handoutMasterIdLst>
    <p:handoutMasterId r:id="rId46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07" r:id="rId36"/>
    <p:sldId id="576" r:id="rId37"/>
    <p:sldId id="608" r:id="rId38"/>
    <p:sldId id="602" r:id="rId39"/>
    <p:sldId id="598" r:id="rId40"/>
    <p:sldId id="607" r:id="rId41"/>
    <p:sldId id="601" r:id="rId42"/>
    <p:sldId id="612" r:id="rId43"/>
    <p:sldId id="457" r:id="rId44"/>
  </p:sldIdLst>
  <p:sldSz cx="9144000" cy="5143500" type="screen16x9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66CC"/>
    <a:srgbClr val="FF9900"/>
    <a:srgbClr val="FE00A9"/>
    <a:srgbClr val="DAB000"/>
    <a:srgbClr val="990000"/>
    <a:srgbClr val="66FF33"/>
    <a:srgbClr val="E0AD12"/>
    <a:srgbClr val="6399AB"/>
    <a:srgbClr val="75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7133" autoAdjust="0"/>
  </p:normalViewPr>
  <p:slideViewPr>
    <p:cSldViewPr>
      <p:cViewPr varScale="1">
        <p:scale>
          <a:sx n="148" d="100"/>
          <a:sy n="148" d="100"/>
        </p:scale>
        <p:origin x="360" y="120"/>
      </p:cViewPr>
      <p:guideLst>
        <p:guide orient="horz" pos="2391"/>
        <p:guide pos="3176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879752A0-97E4-4DC8-BF31-E8E95E6656D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51F26D-0019-47D5-92DE-1645BD91E6C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E3BE676-D8CC-41F7-87CE-131B631DFD60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B193E0E-E294-48CB-8E4B-D5AD5CC7D444}" type="datetime1">
              <a:rPr lang="zh-TW" altLang="en-US" smtClean="0">
                <a:solidFill>
                  <a:prstClr val="black"/>
                </a:solidFill>
              </a:rPr>
              <a:t>2026/5/12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F1ED527-B79A-4B7E-A72A-062A281F9FCA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A76DCC-9C44-4351-A2C7-C82A936C0F2A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D609B09-9E40-4AF3-9DF9-05F520C3A836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A8DAB81-1B98-4615-9850-22975DB88A0B}" type="datetime1">
              <a:rPr lang="zh-TW" altLang="en-US" smtClean="0">
                <a:solidFill>
                  <a:prstClr val="black"/>
                </a:solidFill>
              </a:rPr>
              <a:t>2026/5/12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27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C17E5F6-DC49-4119-A1BB-CEDDBE6A4E02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35406BC-187B-4A5A-A3E1-69899AF644D7}" type="datetime1">
              <a:rPr lang="zh-TW" altLang="en-US" smtClean="0">
                <a:solidFill>
                  <a:srgbClr val="000000"/>
                </a:solidFill>
                <a:latin typeface="Arial" pitchFamily="34" charset="0"/>
              </a:rPr>
              <a:t>2026/5/12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04325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B39A49B-EA7F-45EC-859B-361C00936C8C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7BF5AD8-D6B0-423A-AE0F-3F857334E7E5}" type="datetime1">
              <a:rPr lang="zh-TW" altLang="en-US" smtClean="0"/>
              <a:t>2026/5/12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5D38F-C698-4898-A625-BD365805B12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1947979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r>
              <a:rPr lang="zh-TW" altLang="en-US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6012160" y="123478"/>
            <a:ext cx="1152128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164288" y="72499"/>
            <a:ext cx="1224136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788024" y="145087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251520" y="145087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145087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3325574" y="145087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236296" y="145087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6054313" y="145087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  <p:sldLayoutId id="2147484215" r:id="rId18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+mn-lt"/>
          <a:ea typeface="+mn-ea"/>
          <a:cs typeface="+mn-cs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+mn-lt"/>
          <a:ea typeface="+mn-ea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>
            <a:spAutoFit/>
          </a:bodyPr>
          <a:lstStyle/>
          <a:p>
            <a:pPr defTabSz="815780">
              <a:spcBef>
                <a:spcPct val="50000"/>
              </a:spcBef>
              <a:defRPr/>
            </a:pPr>
            <a:r>
              <a:rPr lang="en-US" altLang="zh-TW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584628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2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3275856" y="123478"/>
            <a:ext cx="1440160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644008" y="123478"/>
            <a:ext cx="1368152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18" Type="http://schemas.openxmlformats.org/officeDocument/2006/relationships/image" Target="../media/image35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9.jpeg"/><Relationship Id="rId12" Type="http://schemas.openxmlformats.org/officeDocument/2006/relationships/image" Target="../media/image31.pn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8.jpeg"/><Relationship Id="rId11" Type="http://schemas.openxmlformats.org/officeDocument/2006/relationships/image" Target="../media/image32.svg"/><Relationship Id="rId5" Type="http://schemas.openxmlformats.org/officeDocument/2006/relationships/image" Target="../media/image27.png"/><Relationship Id="rId15" Type="http://schemas.openxmlformats.org/officeDocument/2006/relationships/image" Target="../media/image30.sv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7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70.svg"/><Relationship Id="rId9" Type="http://schemas.openxmlformats.org/officeDocument/2006/relationships/image" Target="../media/image47.png"/><Relationship Id="rId4" Type="http://schemas.openxmlformats.org/officeDocument/2006/relationships/image" Target="../media/image6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1.png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2.xml"/><Relationship Id="rId11" Type="http://schemas.openxmlformats.org/officeDocument/2006/relationships/image" Target="../media/image59.png"/><Relationship Id="rId10" Type="http://schemas.openxmlformats.org/officeDocument/2006/relationships/image" Target="../media/image9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png"/><Relationship Id="rId9" Type="http://schemas.openxmlformats.org/officeDocument/2006/relationships/image" Target="../media/image11.sv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2736304" cy="59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>
            <a:spAutoFit/>
          </a:bodyPr>
          <a:lstStyle/>
          <a:p>
            <a:pPr defTabSz="815687"/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任忠仁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  特別助理兼財務長</a:t>
            </a:r>
            <a:endParaRPr lang="en-US" altLang="zh-TW" sz="1700" dirty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  <a:p>
            <a:pPr defTabSz="815687"/>
            <a:r>
              <a:rPr lang="en-US" altLang="zh-TW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2026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年第</a:t>
            </a:r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一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季 </a:t>
            </a:r>
            <a:endParaRPr lang="en-US" altLang="zh-TW" sz="1700" dirty="0" smtClean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anchor="ctr" anchorCtr="0" compatLnSpc="1">
            <a:prstTxWarp prst="textNoShape">
              <a:avLst/>
            </a:prstTxWarp>
          </a:bodyPr>
          <a:lstStyle/>
          <a:p>
            <a:pPr defTabSz="715586" eaLnBrk="0" fontAlgn="ctr" hangingPunct="0">
              <a:defRPr/>
            </a:pP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南俊國際股份有限公司（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" pitchFamily="34" charset="0"/>
              </a:rPr>
              <a:t>6584TW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）</a:t>
            </a:r>
            <a:endParaRPr lang="zh-TW" altLang="en-US" sz="3100" kern="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07504" y="579745"/>
            <a:ext cx="1462316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 營運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現況</a:t>
            </a:r>
            <a:endParaRPr lang="zh-TW" altLang="en-US" sz="2000" b="1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9</a:t>
            </a:fld>
            <a:endParaRPr lang="en-US" altLang="zh-TW">
              <a:solidFill>
                <a:srgbClr val="FFFFFF"/>
              </a:solidFill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908932"/>
              </p:ext>
            </p:extLst>
          </p:nvPr>
        </p:nvGraphicFramePr>
        <p:xfrm>
          <a:off x="225764" y="1020284"/>
          <a:ext cx="8738723" cy="3711705"/>
        </p:xfrm>
        <a:graphic>
          <a:graphicData uri="http://schemas.openxmlformats.org/drawingml/2006/table">
            <a:tbl>
              <a:tblPr/>
              <a:tblGrid>
                <a:gridCol w="150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0270">
                  <a:extLst>
                    <a:ext uri="{9D8B030D-6E8A-4147-A177-3AD203B41FA5}">
                      <a16:colId xmlns:a16="http://schemas.microsoft.com/office/drawing/2014/main" val="1981391159"/>
                    </a:ext>
                  </a:extLst>
                </a:gridCol>
                <a:gridCol w="1575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1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廠別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主要產品別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組織定位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量產線數量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員工人數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63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總部</a:t>
                      </a:r>
                      <a:endParaRPr lang="en-US" altLang="zh-TW" sz="1200" b="0" i="0" u="none" strike="noStrike" kern="12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434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總部辦公室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業務、管理及研發中心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59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86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雲科一廠及二廠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12097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伺服器、居家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櫥櫃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OA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、</a:t>
                      </a:r>
                      <a:endParaRPr kumimoji="0" lang="en-US" altLang="zh-TW" sz="12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工具櫃及工業應用等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In-House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製程垂直整合生產基地 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包含鋼捲裁切分條、輥製成型、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沖壓、表面處理及組裝等製程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zh-TW" sz="12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489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33785"/>
                  </a:ext>
                </a:extLst>
              </a:tr>
              <a:tr h="59686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雲科三廠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1470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專廠生產基地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67338"/>
                  </a:ext>
                </a:extLst>
              </a:tr>
              <a:tr h="59686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桃園廠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631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家電、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後段組裝製程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出貨倉庫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後段</a:t>
                      </a:r>
                      <a:r>
                        <a:rPr kumimoji="0" lang="zh-TW" altLang="en-US" sz="12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製程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57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75248"/>
                  </a:ext>
                </a:extLst>
              </a:tr>
              <a:tr h="446439">
                <a:tc>
                  <a:txBody>
                    <a:bodyPr/>
                    <a:lstStyle/>
                    <a:p>
                      <a:pPr marL="0" marR="0" lvl="0" indent="0" algn="l" defTabSz="6979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越南廠</a:t>
                      </a:r>
                      <a:endParaRPr lang="en-US" altLang="zh-TW" sz="1200" b="0" i="0" u="none" strike="noStrike" kern="12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979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2204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專廠生產基地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123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402722"/>
                  </a:ext>
                </a:extLst>
              </a:tr>
              <a:tr h="258422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蘇州南俊商貿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大陸地區內銷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422">
                <a:tc>
                  <a:txBody>
                    <a:bodyPr/>
                    <a:lstStyle/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REPON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USA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北美市場銷售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5107683" y="1691102"/>
            <a:ext cx="365046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產品及市場概況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19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5B727-83CA-462D-BE1D-49DA0FC38961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5" name="文字方塊 24"/>
          <p:cNvSpPr txBox="1"/>
          <p:nvPr/>
        </p:nvSpPr>
        <p:spPr>
          <a:xfrm>
            <a:off x="107504" y="448011"/>
            <a:ext cx="187220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圖示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826026"/>
            <a:ext cx="8725364" cy="3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129973" y="466208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產品應用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endParaRPr lang="zh-TW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12</a:t>
            </a:fld>
            <a:endParaRPr lang="en-US" altLang="zh-TW">
              <a:solidFill>
                <a:srgbClr val="FFFFFF"/>
              </a:solidFill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65BDE2C-3F72-4AC1-AA04-655E7B7F32CC}"/>
              </a:ext>
            </a:extLst>
          </p:cNvPr>
          <p:cNvSpPr txBox="1"/>
          <p:nvPr/>
        </p:nvSpPr>
        <p:spPr>
          <a:xfrm>
            <a:off x="127238" y="102631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隱藏式底裝導軌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39B625-C381-4306-BCF3-BBB9BA4C442C}"/>
              </a:ext>
            </a:extLst>
          </p:cNvPr>
          <p:cNvSpPr txBox="1"/>
          <p:nvPr/>
        </p:nvSpPr>
        <p:spPr>
          <a:xfrm>
            <a:off x="3172095" y="1041469"/>
            <a:ext cx="2880000" cy="2941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 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拉力可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調式扣擋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1CA9337-4E37-4A31-8FB1-988F3DD88305}"/>
              </a:ext>
            </a:extLst>
          </p:cNvPr>
          <p:cNvSpPr txBox="1"/>
          <p:nvPr/>
        </p:nvSpPr>
        <p:spPr>
          <a:xfrm>
            <a:off x="127238" y="2961626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耐溫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耐濕度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自動閉合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3160633" y="2946550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無手把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靜音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滑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順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緩歸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0E0C288-9CF1-4F52-A416-E235F9B6788B}"/>
              </a:ext>
            </a:extLst>
          </p:cNvPr>
          <p:cNvSpPr txBox="1"/>
          <p:nvPr/>
        </p:nvSpPr>
        <p:spPr>
          <a:xfrm>
            <a:off x="6143670" y="104959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快裝易拆</a:t>
            </a:r>
            <a:r>
              <a:rPr lang="en-US" altLang="zh-TW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超薄超展高荷重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7B2538F-9E04-4294-A0A0-FE989FE63B1A}"/>
              </a:ext>
            </a:extLst>
          </p:cNvPr>
          <p:cNvSpPr txBox="1"/>
          <p:nvPr/>
        </p:nvSpPr>
        <p:spPr>
          <a:xfrm>
            <a:off x="4974024" y="4414981"/>
            <a:ext cx="8376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系統櫃</a:t>
            </a:r>
            <a:endParaRPr lang="zh-TW" altLang="en-US" sz="1400" b="1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C5EEB74-005A-4AF0-9997-D8B213DD8A53}"/>
              </a:ext>
            </a:extLst>
          </p:cNvPr>
          <p:cNvSpPr txBox="1"/>
          <p:nvPr/>
        </p:nvSpPr>
        <p:spPr>
          <a:xfrm>
            <a:off x="2362227" y="4303808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latin typeface="Frutiger 47LightCn"/>
                <a:ea typeface="微軟正黑體" panose="020B0604030504040204" pitchFamily="34" charset="-120"/>
              </a:rPr>
              <a:t>家電</a:t>
            </a:r>
            <a:endParaRPr lang="zh-TW" altLang="en-US" sz="1400" b="1" dirty="0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C2C43B8-0C76-4BB1-92D0-FE8D9AA486ED}"/>
              </a:ext>
            </a:extLst>
          </p:cNvPr>
          <p:cNvSpPr txBox="1"/>
          <p:nvPr/>
        </p:nvSpPr>
        <p:spPr>
          <a:xfrm>
            <a:off x="2328743" y="2447695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廚櫃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01BA93F-A81B-449C-866A-F1E30CF0D1B2}"/>
              </a:ext>
            </a:extLst>
          </p:cNvPr>
          <p:cNvSpPr txBox="1"/>
          <p:nvPr/>
        </p:nvSpPr>
        <p:spPr>
          <a:xfrm rot="21261126">
            <a:off x="8194796" y="2669268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i="1" dirty="0">
                <a:solidFill>
                  <a:schemeClr val="bg1"/>
                </a:solidFill>
                <a:latin typeface="Frutiger 47LightCn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Frutiger 47LightCn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990000"/>
                </a:solidFill>
                <a:latin typeface="Frutiger 47LightCn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Frutiger 47LightCn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7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5287919" y="2565247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0CDAFCE9-7DF7-4C10-9E01-5A207ED66E06}"/>
              </a:ext>
            </a:extLst>
          </p:cNvPr>
          <p:cNvSpPr txBox="1"/>
          <p:nvPr/>
        </p:nvSpPr>
        <p:spPr>
          <a:xfrm>
            <a:off x="6137323" y="2924901"/>
            <a:ext cx="2880000" cy="2941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高強度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自動上鎖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37323" y="1387674"/>
            <a:ext cx="2879999" cy="142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34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07281" y="1690841"/>
            <a:ext cx="2650190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核心競爭力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14</a:t>
            </a:fld>
            <a:endParaRPr lang="en-US" altLang="zh-TW">
              <a:solidFill>
                <a:srgbClr val="FFFFFF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7504" y="411510"/>
            <a:ext cx="399593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4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累積多項客製化產品規格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107504" y="465384"/>
            <a:ext cx="21237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製程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垂直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109684" y="2409732"/>
            <a:ext cx="66468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分條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409171"/>
            <a:ext cx="1008111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4904118" y="2409732"/>
            <a:ext cx="89201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輥製成型</a:t>
            </a:r>
            <a:endParaRPr lang="zh-TW" altLang="en-US" sz="1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4" y="2409732"/>
            <a:ext cx="720080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228184" y="2385631"/>
            <a:ext cx="60375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沖壓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783271" y="4299942"/>
            <a:ext cx="1063503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表面處理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2843808" y="4299942"/>
            <a:ext cx="122413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自動組裝機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kumimoji="0"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鋼捲</a:t>
            </a:r>
            <a:endParaRPr lang="zh-TW" altLang="en-US" sz="1400" dirty="0">
              <a:solidFill>
                <a:srgbClr val="990000"/>
              </a:solidFill>
              <a:latin typeface="Adobe Gothic Std B" pitchFamily="34" charset="-128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704938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自動打包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831943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成品自動倉儲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0449" y="2328162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6948264" y="2409732"/>
            <a:ext cx="426509" cy="294131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452320" y="2409732"/>
            <a:ext cx="1240524" cy="26946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598876" y="2404465"/>
            <a:ext cx="109396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輥沖連線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18603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40530B74-5FF3-41C3-8E0A-DE3127933FE8}"/>
              </a:ext>
            </a:extLst>
          </p:cNvPr>
          <p:cNvSpPr txBox="1"/>
          <p:nvPr/>
        </p:nvSpPr>
        <p:spPr>
          <a:xfrm>
            <a:off x="5022050" y="4536027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/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雲</a:t>
            </a:r>
            <a:r>
              <a:rPr lang="zh-TW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科廠製程實景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C6AE1-EA95-4AD0-83DC-62C2F139AF5E}" type="slidenum">
              <a:rPr lang="en-US" altLang="zh-TW" smtClean="0">
                <a:solidFill>
                  <a:srgbClr val="FFFFFF"/>
                </a:solidFill>
              </a:rPr>
              <a:pPr/>
              <a:t>16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3897721"/>
            <a:ext cx="28297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提供客製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化服務，客戶依存度高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產品</a:t>
            </a:r>
            <a:r>
              <a:rPr lang="zh-TW" altLang="zh-TW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功能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及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專用性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的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發展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趨勢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，技術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門檻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佈建機構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設計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專利門檻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Frutiger 47LightCn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424" y="3578448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產品</a:t>
            </a:r>
            <a:r>
              <a:rPr lang="zh-TW" altLang="en-US" sz="18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研發</a:t>
            </a:r>
            <a:endParaRPr lang="en-US" altLang="en-US" sz="18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722464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36" y="1753116"/>
            <a:ext cx="17708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提升自製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率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客製化生產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持續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自動化發展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608219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chemeClr val="bg2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模具設計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758670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2607" y="1469555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002060"/>
                </a:solidFill>
                <a:latin typeface="Frutiger 47LightCn"/>
                <a:ea typeface="微軟正黑體" panose="020B0604030504040204" pitchFamily="34" charset="-120"/>
              </a:rPr>
              <a:t>設備開發</a:t>
            </a:r>
            <a:endParaRPr lang="en-US" altLang="en-US" sz="1800" dirty="0">
              <a:solidFill>
                <a:srgbClr val="00206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427984" y="1622753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126739" y="465728"/>
            <a:ext cx="42742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產品研發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模具設計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設備開發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927492"/>
            <a:ext cx="27577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模具設計與自行開模能力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掌握關鍵零組件生產與品質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</a:pP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2" name="文字方塊 11"/>
          <p:cNvSpPr txBox="1"/>
          <p:nvPr/>
        </p:nvSpPr>
        <p:spPr>
          <a:xfrm>
            <a:off x="107504" y="469590"/>
            <a:ext cx="5040560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樣品前期開發</a:t>
            </a:r>
            <a:r>
              <a:rPr lang="en-US" altLang="zh-TW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模具自製</a:t>
            </a:r>
            <a:r>
              <a:rPr lang="en-US" altLang="zh-TW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客製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化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一機多沖</a:t>
            </a:r>
            <a:endParaRPr lang="zh-TW" altLang="en-US" sz="1000" dirty="0">
              <a:solidFill>
                <a:srgbClr val="99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雷射切割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72629" y="494123"/>
            <a:ext cx="2051720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完整專利佈局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asted-image.pdf">
            <a:extLst>
              <a:ext uri="{FF2B5EF4-FFF2-40B4-BE49-F238E27FC236}">
                <a16:creationId xmlns:a16="http://schemas.microsoft.com/office/drawing/2014/main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" y="4159950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1073364"/>
            <a:ext cx="1862775" cy="164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6689" y="1203598"/>
            <a:ext cx="19777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2902452"/>
            <a:ext cx="2063529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817" y="2902452"/>
            <a:ext cx="1986680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字方塊 19"/>
          <p:cNvSpPr txBox="1"/>
          <p:nvPr/>
        </p:nvSpPr>
        <p:spPr>
          <a:xfrm>
            <a:off x="813335" y="4282756"/>
            <a:ext cx="4262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2024~2025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16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每年增加約</a:t>
            </a:r>
            <a:r>
              <a:rPr lang="en-US" altLang="zh-TW" sz="16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zh-TW" altLang="en-US" sz="16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專利</a:t>
            </a:r>
            <a:r>
              <a:rPr lang="zh-TW" altLang="en-US" sz="16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數量</a:t>
            </a:r>
            <a:endParaRPr lang="zh-TW" altLang="en-US" sz="16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2" y="888431"/>
            <a:ext cx="4820480" cy="320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91556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12961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86409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936104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6963" y="272592"/>
            <a:ext cx="4007005" cy="75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3200" dirty="0">
                <a:solidFill>
                  <a:srgbClr val="990000"/>
                </a:solidFill>
                <a:latin typeface="Frutiger 47LightCn"/>
                <a:ea typeface="Adobe 黑体 Std R" pitchFamily="34" charset="-128"/>
              </a:rPr>
              <a:t>全球鋼珠導軌的專家</a:t>
            </a:r>
            <a:endParaRPr lang="en-US" altLang="zh-TW" sz="3200" dirty="0">
              <a:solidFill>
                <a:srgbClr val="990000"/>
              </a:solidFill>
              <a:latin typeface="Frutiger 47LightCn"/>
              <a:ea typeface="Adobe 黑体 Std R" pitchFamily="34" charset="-128"/>
            </a:endParaRPr>
          </a:p>
          <a:p>
            <a:r>
              <a:rPr lang="en-US" altLang="zh-TW" sz="1200" dirty="0">
                <a:solidFill>
                  <a:schemeClr val="bg2">
                    <a:lumMod val="75000"/>
                  </a:schemeClr>
                </a:solidFill>
                <a:latin typeface="Frutiger 47LightCn"/>
                <a:ea typeface="MS PGothic" panose="020B0600070205080204" pitchFamily="34" charset="-128"/>
                <a:cs typeface="Aharoni" pitchFamily="2" charset="-79"/>
              </a:rPr>
              <a:t>THE GLOBAL BALL BEARING SLIDE PROFESSIONAL</a:t>
            </a:r>
            <a:endParaRPr lang="en-US" altLang="zh-TW" sz="1200" dirty="0">
              <a:solidFill>
                <a:schemeClr val="bg2">
                  <a:lumMod val="75000"/>
                </a:schemeClr>
              </a:solidFill>
              <a:latin typeface="Frutiger 47LightCn"/>
              <a:ea typeface="MS PGothic" panose="020B0600070205080204" pitchFamily="34" charset="-128"/>
            </a:endParaRP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/>
            <a:endParaRPr kumimoji="0" lang="zh-CN" altLang="en-US" sz="1500" b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8093" y="1691102"/>
            <a:ext cx="2150054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經營實績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5968956">
            <a:off x="7249857" y="4091939"/>
            <a:ext cx="651362" cy="87110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3076CE3-620B-45A9-A367-8A9290885133}"/>
              </a:ext>
            </a:extLst>
          </p:cNvPr>
          <p:cNvSpPr txBox="1"/>
          <p:nvPr/>
        </p:nvSpPr>
        <p:spPr>
          <a:xfrm>
            <a:off x="5076056" y="4418395"/>
            <a:ext cx="2472432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雲端</a:t>
            </a:r>
            <a:r>
              <a:rPr lang="zh-TW" altLang="en-US" sz="14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伺服器占比持續提高</a:t>
            </a:r>
            <a:endParaRPr lang="zh-TW" altLang="en-US" sz="14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484828"/>
            <a:ext cx="2571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產品應用別銷售實績</a:t>
            </a:r>
            <a:endParaRPr lang="zh-TW" altLang="zh-TW" sz="20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520" y="915566"/>
            <a:ext cx="864096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矩形 14"/>
          <p:cNvSpPr/>
          <p:nvPr/>
        </p:nvSpPr>
        <p:spPr>
          <a:xfrm>
            <a:off x="203782" y="4406092"/>
            <a:ext cx="7032514" cy="32490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6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隨著高附加價值產品銷售比重增加，平均銷售</a:t>
            </a:r>
            <a:r>
              <a:rPr lang="zh-TW" altLang="en-US" sz="1600" dirty="0" smtClean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單價以及營業毛利率逐步上揚。</a:t>
            </a:r>
            <a:endParaRPr lang="zh-TW" altLang="en-US" sz="16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665BD4B-3146-4E2A-9713-9991F7169352}"/>
              </a:ext>
            </a:extLst>
          </p:cNvPr>
          <p:cNvSpPr txBox="1"/>
          <p:nvPr/>
        </p:nvSpPr>
        <p:spPr>
          <a:xfrm>
            <a:off x="8100392" y="864819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單位：千元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251520" y="445647"/>
            <a:ext cx="252027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近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年合併損益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表</a:t>
            </a:r>
            <a:endParaRPr lang="zh-TW" altLang="zh-TW" sz="20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777846"/>
              </p:ext>
            </p:extLst>
          </p:nvPr>
        </p:nvGraphicFramePr>
        <p:xfrm>
          <a:off x="251520" y="1128360"/>
          <a:ext cx="8640960" cy="3229939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326877758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8604708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82515700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78719649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2699124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32014985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47647102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12592907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6886956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79456453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19887574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3189028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414509361"/>
                    </a:ext>
                  </a:extLst>
                </a:gridCol>
              </a:tblGrid>
              <a:tr h="187194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 目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en-US" altLang="zh-TW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20370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2,040,556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1,998,723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1,324,276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1,924,498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2,432,925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866,888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103304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1,669,146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1,636,480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1,085,424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1,422,176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1,581,608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506,673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574455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371,410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362,243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238,852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502,322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851,317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360,215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06743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238,465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277,396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229,360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298,916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366,934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104,850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84905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利益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132,945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9,492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203,406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484,383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255,365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924807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營業外收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  </a:t>
                      </a:r>
                      <a:endParaRPr lang="zh-TW" alt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-28,375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87,550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-4,771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36,853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47,572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39,036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483224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104,570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172,397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4,721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240,259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531,955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294,401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22015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利益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17,796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41,740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-3,607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48,049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161,971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59,234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607653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稅後淨利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86,774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130,657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8,328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192,210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369,984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235,167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26509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基本每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盈餘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2.94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5.59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3.37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255572"/>
                  </a:ext>
                </a:extLst>
              </a:tr>
              <a:tr h="24238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銷售組數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千組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14,333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11,424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6,923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9,094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8,870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2,688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00303"/>
                  </a:ext>
                </a:extLst>
              </a:tr>
              <a:tr h="36603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銷售單價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ASP(</a:t>
                      </a:r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265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89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42688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866177" y="1691102"/>
            <a:ext cx="1891970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公司</a:t>
            </a:r>
            <a:r>
              <a:rPr kumimoji="0" lang="en-US" altLang="zh-TW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ESG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使用綠能綠電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63524A0-302C-46E6-A07B-15ABBBB69BE5}"/>
              </a:ext>
            </a:extLst>
          </p:cNvPr>
          <p:cNvSpPr txBox="1"/>
          <p:nvPr/>
        </p:nvSpPr>
        <p:spPr>
          <a:xfrm>
            <a:off x="6516262" y="2696611"/>
            <a:ext cx="1810967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屋頂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加裝太陽能板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廠內加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裝吊頂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風扇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5C9B885D-CA02-4444-AC9B-AE3A8090E268}"/>
              </a:ext>
            </a:extLst>
          </p:cNvPr>
          <p:cNvCxnSpPr/>
          <p:nvPr/>
        </p:nvCxnSpPr>
        <p:spPr>
          <a:xfrm>
            <a:off x="6590944" y="2693192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專研不同產品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1913734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強調產品之使用壽命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減少產品耗損汰換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01C1FBD8-A91A-48E9-821B-311E61E890B2}"/>
              </a:ext>
            </a:extLst>
          </p:cNvPr>
          <p:cNvCxnSpPr/>
          <p:nvPr/>
        </p:nvCxnSpPr>
        <p:spPr>
          <a:xfrm>
            <a:off x="5901276" y="3741696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CF60174-80BA-4AB4-B84F-D13ACE927396}"/>
              </a:ext>
            </a:extLst>
          </p:cNvPr>
          <p:cNvSpPr txBox="1"/>
          <p:nvPr/>
        </p:nvSpPr>
        <p:spPr>
          <a:xfrm>
            <a:off x="3748004" y="2139702"/>
            <a:ext cx="175356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執行</a:t>
            </a: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/>
            </a:r>
            <a:b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</a:b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ESG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EC4F407E-16D7-4A5B-8C89-2E33B67A5DED}"/>
              </a:ext>
            </a:extLst>
          </p:cNvPr>
          <p:cNvGrpSpPr/>
          <p:nvPr/>
        </p:nvGrpSpPr>
        <p:grpSpPr>
          <a:xfrm>
            <a:off x="1403648" y="2443609"/>
            <a:ext cx="1866049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員工人權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提供舒適住宿環境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以優質食材供應伙食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05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5FA7043A-E2C8-41CB-BBB4-BCBD2C8D668B}"/>
                </a:ext>
              </a:extLst>
            </p:cNvPr>
            <p:cNvCxnSpPr/>
            <p:nvPr/>
          </p:nvCxnSpPr>
          <p:spPr>
            <a:xfrm>
              <a:off x="4082638" y="5427528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廢水儲存槽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槽壁增厚一倍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採雙層槽壁設計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BECE67D5-D599-4DCF-BD8A-C3B8FB2666B6}"/>
              </a:ext>
            </a:extLst>
          </p:cNvPr>
          <p:cNvCxnSpPr/>
          <p:nvPr/>
        </p:nvCxnSpPr>
        <p:spPr>
          <a:xfrm>
            <a:off x="6331602" y="1552549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00A9BAB7-552C-4BD6-B824-135CAE24D148}"/>
              </a:ext>
            </a:extLst>
          </p:cNvPr>
          <p:cNvSpPr/>
          <p:nvPr/>
        </p:nvSpPr>
        <p:spPr>
          <a:xfrm>
            <a:off x="3697930" y="437503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廢水排放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9016763E-54BF-4E62-8015-EB1ADF41D3BD}"/>
              </a:ext>
            </a:extLst>
          </p:cNvPr>
          <p:cNvSpPr txBox="1"/>
          <p:nvPr/>
        </p:nvSpPr>
        <p:spPr>
          <a:xfrm>
            <a:off x="3697930" y="692412"/>
            <a:ext cx="15221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訂立更為嚴格標準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減少廢水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排放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75832" y="703786"/>
            <a:ext cx="154974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id="{5D128223-944F-420A-979C-8BFE2B40C3DF}"/>
              </a:ext>
            </a:extLst>
          </p:cNvPr>
          <p:cNvSpPr/>
          <p:nvPr/>
        </p:nvSpPr>
        <p:spPr>
          <a:xfrm>
            <a:off x="1741601" y="3523439"/>
            <a:ext cx="15322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員工身心健康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0E8101DD-2E4B-4E27-B07D-04995D0F9583}"/>
              </a:ext>
            </a:extLst>
          </p:cNvPr>
          <p:cNvSpPr txBox="1"/>
          <p:nvPr/>
        </p:nvSpPr>
        <p:spPr>
          <a:xfrm>
            <a:off x="1820063" y="3766587"/>
            <a:ext cx="1813915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舉辦各類講座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除工作業務外同時照顧員工身心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7D5785C-F6D0-4412-81FF-07EC9513A5B7}"/>
              </a:ext>
            </a:extLst>
          </p:cNvPr>
          <p:cNvGrpSpPr/>
          <p:nvPr/>
        </p:nvGrpSpPr>
        <p:grpSpPr>
          <a:xfrm>
            <a:off x="4051619" y="3973610"/>
            <a:ext cx="2075971" cy="898287"/>
            <a:chOff x="1777724" y="2166575"/>
            <a:chExt cx="2039538" cy="108206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EB216E43-2CDA-4A5F-B377-A6BA51155867}"/>
                </a:ext>
              </a:extLst>
            </p:cNvPr>
            <p:cNvCxnSpPr/>
            <p:nvPr/>
          </p:nvCxnSpPr>
          <p:spPr>
            <a:xfrm>
              <a:off x="1867644" y="2466280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6DC98240-3916-4844-8516-7F187991C3F4}"/>
                </a:ext>
              </a:extLst>
            </p:cNvPr>
            <p:cNvSpPr/>
            <p:nvPr/>
          </p:nvSpPr>
          <p:spPr>
            <a:xfrm>
              <a:off x="1777724" y="2166575"/>
              <a:ext cx="891783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6S 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管理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523975A7-484F-4483-A262-6C7809DE48E4}"/>
                </a:ext>
              </a:extLst>
            </p:cNvPr>
            <p:cNvSpPr txBox="1"/>
            <p:nvPr/>
          </p:nvSpPr>
          <p:spPr>
            <a:xfrm>
              <a:off x="1809795" y="2488189"/>
              <a:ext cx="2007467" cy="760446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創造整潔安全工作環境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用心維護設備延長耐用年限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620CC163-4702-4875-85A8-DD02CCE58135}"/>
              </a:ext>
            </a:extLst>
          </p:cNvPr>
          <p:cNvCxnSpPr/>
          <p:nvPr/>
        </p:nvCxnSpPr>
        <p:spPr>
          <a:xfrm>
            <a:off x="1811527" y="3766587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92CB6050-8C9D-4110-BF3B-3BB7BCAFCC00}"/>
              </a:ext>
            </a:extLst>
          </p:cNvPr>
          <p:cNvGrpSpPr/>
          <p:nvPr/>
        </p:nvGrpSpPr>
        <p:grpSpPr>
          <a:xfrm>
            <a:off x="1115616" y="774084"/>
            <a:ext cx="2260699" cy="1155413"/>
            <a:chOff x="1307115" y="3023077"/>
            <a:chExt cx="1943572" cy="1391788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44B9AD59-D7B7-475D-B9FD-D4D7E9851677}"/>
                </a:ext>
              </a:extLst>
            </p:cNvPr>
            <p:cNvSpPr/>
            <p:nvPr/>
          </p:nvSpPr>
          <p:spPr>
            <a:xfrm>
              <a:off x="1307115" y="3023077"/>
              <a:ext cx="1406200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 社會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公益回饋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合作提供弱勢族群舒適環境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與學校進行產學合作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認養綠地將綠地維護提供</a:t>
              </a: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/>
              </a:r>
              <a:b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</a:b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弱勢族群工作機會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25B74576-5681-4534-AA2B-FDEA50A4A8BD}"/>
                </a:ext>
              </a:extLst>
            </p:cNvPr>
            <p:cNvCxnSpPr/>
            <p:nvPr/>
          </p:nvCxnSpPr>
          <p:spPr>
            <a:xfrm>
              <a:off x="1400243" y="3343831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23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24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環境保護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(E, Environmental)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ISO14001:2015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環境管理系統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月份加入台灣氣候聯盟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軌國際氣候倡議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供應鏈執行溫室氣體盤查與減碳承諾目標。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 14064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溫室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氣體排放系統驗證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雲科二廠表面處理課設置製程廢水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回收率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設置太陽能發電系統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3,006,938kg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碳排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雲科二廠表面處理課設置有害性污泥減量處置設備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，污泥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67%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冰水主機與工業風扇應用節能專案研究』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提供節能方案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降低能源耗損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定期出具永續報告書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目前唯一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與中鋼合作導入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RC12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鍍鋅鋼品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再生導軌用料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25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131840" y="915566"/>
            <a:ext cx="597666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通過微軟公司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SEA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年取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RBA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負責任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聯盟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Responsible 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Alliance)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ISO45001:2018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職業安全衛生管理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贊助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鶯歌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國中排球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隊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與高雄科技大學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雲林科技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進行產學合作計畫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，定期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培養研發人才入廠服務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每年度舉辦供應商大會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宣導企業社會責任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免費提供地中海優質飲食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保障員工飲食健康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衛生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專責人員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 職業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專科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醫師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駐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定期召開勞資會議並舉行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會相關活動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員工意見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辦理股票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酬勞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制度以達勞資共享經營成果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53901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企業社會責任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(S, Social)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4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年興櫃後即設立薪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酬委員會及審計委員會</a:t>
            </a:r>
            <a:endParaRPr lang="en-US" altLang="zh-TW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薪酬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委員及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審計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委員皆由獨立董事擔任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定期與會計師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重大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資產交易及關係人交易審核</a:t>
            </a:r>
            <a:endParaRPr lang="zh-TW" altLang="en-US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701737"/>
            <a:chOff x="395536" y="1654611"/>
            <a:chExt cx="7812292" cy="3702313"/>
          </a:xfrm>
        </p:grpSpPr>
        <p:grpSp>
          <p:nvGrpSpPr>
            <p:cNvPr id="6" name="Group 68">
              <a:extLst/>
            </p:cNvPr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>
                <a:extLst/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  <p:sp>
            <p:nvSpPr>
              <p:cNvPr id="23" name="AutoShape 114">
                <a:extLst/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33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股東會均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依「股東會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議事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規則」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辦理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設有發言人制度並於官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設置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 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投資人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專區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專責人員處理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股東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建議、疑義、糾紛等事宜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定期召開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法說會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>
                <a:extLst/>
              </p:cNvPr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股東權益</a:t>
                </a:r>
                <a:endParaRPr lang="en-US" altLang="zh-TW" sz="14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>
                <a:extLst/>
              </p:cNvPr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董事會職能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Subtitle 2">
              <a:extLst/>
            </p:cNvPr>
            <p:cNvSpPr txBox="1">
              <a:spLocks/>
            </p:cNvSpPr>
            <p:nvPr/>
          </p:nvSpPr>
          <p:spPr bwMode="auto">
            <a:xfrm>
              <a:off x="2195808" y="2038572"/>
              <a:ext cx="2084442" cy="3003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董事會均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依「董事會議事規範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辦理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現有九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董事，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包含四席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獨立董事</a:t>
              </a:r>
              <a:endParaRPr kumimoji="1"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獨立董事均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依「獨立董事之職責範疇規則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」行使職權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利害關係議案迴避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設立公司治理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主管及法遵專職人員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>
                <a:extLst/>
              </p:cNvPr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審計及薪酬委員會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>
                <a:extLst/>
              </p:cNvPr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內稽內控制度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2849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依照相關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法令規定辦理內控內稽作業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內部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稽核報告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於完成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之次月底前提報審計委員</a:t>
              </a:r>
              <a:endParaRPr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內部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稽核主管列席審計委員會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及董事會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進行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稽核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報告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251520" y="480434"/>
            <a:ext cx="504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(G. Governance)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71542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608093" y="1691102"/>
            <a:ext cx="215005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未來展望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28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636264" y="1398880"/>
            <a:ext cx="1322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應用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創新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985834"/>
            <a:ext cx="1407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智慧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製造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60195" y="735206"/>
            <a:ext cx="1340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產品高值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WMS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自動倉儲管理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製造執行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先進規劃排程系統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RGV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自動搬運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Design-In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協同開發客製化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以導軌為核心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跨足周邊應用領域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致力多項導軌規格創新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l"/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推動客戶產品升級創造差異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/>
            <a:endParaRPr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Times New Roman" pitchFamily="18" charset="0"/>
              </a:rPr>
              <a:t>提高功能性高附加價值產品營收比重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Times New Roman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l"/>
            </a:pPr>
            <a:endParaRPr lang="en-US" altLang="zh-TW" sz="1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1662745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8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經營理念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74272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9B6D68BA-A8B7-4B8D-871C-44DC33E56B20}"/>
              </a:ext>
            </a:extLst>
          </p:cNvPr>
          <p:cNvSpPr txBox="1"/>
          <p:nvPr/>
        </p:nvSpPr>
        <p:spPr>
          <a:xfrm>
            <a:off x="1241924" y="1894670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感動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經營</a:t>
            </a:r>
            <a:endParaRPr lang="en-US" altLang="zh-HK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創造幸福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企業</a:t>
            </a:r>
            <a:endParaRPr lang="en-US" altLang="zh-HK" sz="2000" dirty="0">
              <a:solidFill>
                <a:schemeClr val="bg1"/>
              </a:solidFill>
              <a:effectLst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以人為本讓人更好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id="{14328C0D-36C9-4754-ACA0-83CF24DA8AEF}"/>
              </a:ext>
            </a:extLst>
          </p:cNvPr>
          <p:cNvSpPr txBox="1"/>
          <p:nvPr/>
        </p:nvSpPr>
        <p:spPr>
          <a:xfrm>
            <a:off x="4967536" y="1569814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以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誠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信、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正直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、創新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經營企業原則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員工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客戶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股東創造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最高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平衡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價值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A0EECAB4-EF41-4E1A-9A45-73948CF0DC61}"/>
              </a:ext>
            </a:extLst>
          </p:cNvPr>
          <p:cNvSpPr txBox="1"/>
          <p:nvPr/>
        </p:nvSpPr>
        <p:spPr>
          <a:xfrm>
            <a:off x="4967536" y="3541612"/>
            <a:ext cx="3708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致力於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永續製造措施，有利地球資源循環使用。</a:t>
            </a:r>
            <a:endParaRPr lang="zh-TW" altLang="zh-TW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B06E202-EF02-49F8-A106-23F3D76CB6FD}"/>
              </a:ext>
            </a:extLst>
          </p:cNvPr>
          <p:cNvSpPr txBox="1"/>
          <p:nvPr/>
        </p:nvSpPr>
        <p:spPr>
          <a:xfrm>
            <a:off x="4967536" y="2555713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營造活力與和諧工作環境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促進同仁身心健康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使企業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成為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社會正向力量</a:t>
            </a:r>
            <a:r>
              <a:rPr lang="zh-HK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所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在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619672" y="2067694"/>
            <a:ext cx="5400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鋼珠導軌規格制定者</a:t>
            </a:r>
            <a:endParaRPr lang="en-US" altLang="zh-TW" sz="1400" dirty="0">
              <a:solidFill>
                <a:srgbClr val="C0000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</a:t>
            </a:r>
          </a:p>
          <a:p>
            <a:r>
              <a:rPr lang="en-US" altLang="zh-TW" sz="1400" dirty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           </a:t>
            </a:r>
            <a:r>
              <a:rPr lang="en-US" altLang="zh-TW" sz="1400" dirty="0" err="1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Repon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is all the answers of Ball Bearing Slides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1979712" y="2787774"/>
            <a:ext cx="489654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TW" altLang="en-US" sz="4000" noProof="1"/>
              <a:t>謝謝指教</a:t>
            </a:r>
            <a:endParaRPr kumimoji="1" lang="en-US" altLang="zh-TW" sz="4000" noProof="1"/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4940" y="1191285"/>
            <a:ext cx="119886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公司概況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167534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6383" y="1732309"/>
            <a:ext cx="220553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 smtClean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產品與市場</a:t>
            </a:r>
            <a:r>
              <a:rPr lang="zh-TW" altLang="en-US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概況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709630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270092"/>
            <a:ext cx="1448406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核心競爭力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247420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804636"/>
            <a:ext cx="1448412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經營實績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78520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>
            <a:spAutoFit/>
          </a:bodyPr>
          <a:lstStyle/>
          <a:p>
            <a:pPr>
              <a:defRPr/>
            </a:pPr>
            <a:r>
              <a:rPr lang="en-US" altLang="zh-TW" sz="11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3641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377802"/>
            <a:ext cx="126652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公司</a:t>
            </a: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9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/>
          <a:lstStyle/>
          <a:p>
            <a:fld id="{018606F2-50B2-45C3-A50A-DA0ACDC76F76}" type="slidenum">
              <a:rPr lang="zh-TW" altLang="en-US" smtClean="0">
                <a:latin typeface="Frutiger 47LightCn"/>
                <a:ea typeface="微軟正黑體" panose="020B0604030504040204" pitchFamily="34" charset="-120"/>
              </a:rPr>
              <a:t>3</a:t>
            </a:fld>
            <a:endParaRPr lang="zh-TW" altLang="en-US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889185"/>
            <a:ext cx="1159292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未來</a:t>
            </a:r>
            <a:r>
              <a:rPr lang="zh-TW" altLang="en-US" sz="18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展望</a:t>
            </a:r>
            <a:endParaRPr lang="en-US" altLang="zh-TW" sz="18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0428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0</a:t>
            </a:r>
            <a:r>
              <a:rPr lang="en-US" altLang="zh-TW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6</a:t>
            </a:r>
            <a:endParaRPr lang="zh-CN" altLang="en-US" sz="20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42" cy="7215163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7436" y="1652983"/>
            <a:ext cx="2150025" cy="674899"/>
          </a:xfrm>
          <a:prstGeom prst="rect">
            <a:avLst/>
          </a:prstGeom>
        </p:spPr>
        <p:txBody>
          <a:bodyPr wrap="none" lIns="74016" tIns="37006" rIns="74016" bIns="3700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公司概況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7307061"/>
              </p:ext>
            </p:extLst>
          </p:nvPr>
        </p:nvGraphicFramePr>
        <p:xfrm>
          <a:off x="539552" y="1059582"/>
          <a:ext cx="7992888" cy="3384377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設立日期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西元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1984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月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日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公司地址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桃園市桃園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區幸福路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202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樓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生產基地</a:t>
                      </a:r>
                      <a:endParaRPr lang="zh-TW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雲</a:t>
                      </a:r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林雲科一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廠及二</a:t>
                      </a:r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廠、雲科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三廠、桃園廠、越南廠</a:t>
                      </a:r>
                      <a:endParaRPr lang="zh-TW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實收資本額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7.06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億</a:t>
                      </a: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元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董事長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李金蘭 女士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總經理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吳仁山 先生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主要產品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各式鋼珠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導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軌</a:t>
                      </a:r>
                      <a:r>
                        <a:rPr lang="en-US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(Slide)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研發、設計、製造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與服務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集團員工人數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802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人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截至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2026.3.31)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0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簽證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會計師事務所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安侯建業聯合會計師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事務所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KPMG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51520" y="524245"/>
            <a:ext cx="174131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公司基本資料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5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4" name="直線接點 1033"/>
          <p:cNvCxnSpPr/>
          <p:nvPr/>
        </p:nvCxnSpPr>
        <p:spPr bwMode="auto">
          <a:xfrm>
            <a:off x="5688265" y="1442646"/>
            <a:ext cx="486" cy="1014633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693" y="3797416"/>
            <a:ext cx="1110273" cy="27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6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41818" y="1880109"/>
            <a:ext cx="8945336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251520" y="2667492"/>
            <a:ext cx="1265225" cy="1096028"/>
            <a:chOff x="262230" y="1736084"/>
            <a:chExt cx="1265225" cy="1096028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262230" y="1736084"/>
              <a:ext cx="126522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沖壓</a:t>
              </a:r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技術起家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從事電腦機殼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開發與製造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台灣第一支</a:t>
            </a:r>
            <a:endParaRPr lang="en-US" altLang="zh-TW" sz="1000" b="1" dirty="0" smtClean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鋼珠導軌</a:t>
            </a:r>
            <a:endParaRPr lang="zh-TW" altLang="en-US" sz="10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40291" y="1244201"/>
            <a:ext cx="935884" cy="2027133"/>
            <a:chOff x="2188697" y="1288432"/>
            <a:chExt cx="935884" cy="2027133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188697" y="1288432"/>
              <a:ext cx="93588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成為華人市場鋼珠</a:t>
              </a:r>
              <a:r>
                <a:rPr lang="zh-TW" altLang="en-US" sz="10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導軌代名詞</a:t>
              </a:r>
              <a:endPara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103539" y="1838992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737316" y="1561993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741543" y="1100343"/>
            <a:ext cx="9969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榮獲經濟部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企業小巨人獎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278453" y="2321333"/>
            <a:ext cx="928452" cy="1143165"/>
            <a:chOff x="1179478" y="3241586"/>
            <a:chExt cx="1059292" cy="155438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79478" y="3241586"/>
              <a:ext cx="983791" cy="544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自創品牌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行銷世界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636429" y="2704790"/>
            <a:ext cx="642856" cy="526088"/>
            <a:chOff x="5000672" y="2558677"/>
            <a:chExt cx="642856" cy="526088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000672" y="2807766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105867" y="2237511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168867" y="2043073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5866924" y="1810743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5652120" y="1521266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</a:t>
            </a:r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zh-TW" altLang="en-US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一二</a:t>
            </a:r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en-US" sz="1000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endParaRPr lang="en-US" altLang="zh-TW" sz="10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規劃智能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化生產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6581184" y="1345805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170648" y="1060067"/>
            <a:ext cx="1419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</a:t>
            </a:r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三廠量產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薄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型伺服器導軌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6645617" y="1825331"/>
            <a:ext cx="1136040" cy="1610516"/>
            <a:chOff x="8362029" y="4393710"/>
            <a:chExt cx="1296134" cy="2189847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117958"/>
              <a:chOff x="3749609" y="4563587"/>
              <a:chExt cx="144016" cy="1117958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>
                <a:off x="3821617" y="4707603"/>
                <a:ext cx="0" cy="973942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62029" y="5830276"/>
              <a:ext cx="1296134" cy="753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進入第二家</a:t>
              </a:r>
              <a:endPara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美系</a:t>
              </a:r>
              <a:r>
                <a:rPr lang="en-US" altLang="zh-TW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CSP</a:t>
              </a:r>
            </a:p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0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</a:t>
              </a:r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0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7606" y="5511667"/>
              <a:ext cx="1005714" cy="376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009425" y="2881848"/>
            <a:ext cx="1148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首次進入</a:t>
            </a:r>
            <a:endParaRPr lang="en-US" altLang="zh-TW" sz="1000" b="1" dirty="0" smtClean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美系</a:t>
            </a:r>
            <a:r>
              <a: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CSP</a:t>
            </a:r>
          </a:p>
          <a:p>
            <a:pPr algn="ctr"/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</a:t>
            </a:r>
            <a:r>
              <a:rPr lang="zh-TW" altLang="en-US" sz="10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鏈</a:t>
            </a:r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0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146731" y="2654791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221324" y="1876064"/>
            <a:ext cx="946602" cy="1412240"/>
            <a:chOff x="4398156" y="2708711"/>
            <a:chExt cx="1080000" cy="1920250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7192" y="2708711"/>
              <a:ext cx="1022480" cy="5440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</a:t>
              </a:r>
              <a:r>
                <a:rPr lang="zh-TW" altLang="en-US" sz="100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化行銷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國際接軌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25678" y="3055098"/>
            <a:ext cx="1059906" cy="950132"/>
            <a:chOff x="2516058" y="3337265"/>
            <a:chExt cx="1059906" cy="877764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516058" y="3831178"/>
              <a:ext cx="1059906" cy="3838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zh-TW" altLang="en-US" sz="10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家電導軌量產</a:t>
              </a:r>
              <a:endParaRPr lang="zh-TW" altLang="en-US" sz="10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34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2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582532" y="3949465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2935267" y="3197830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cxnSp>
        <p:nvCxnSpPr>
          <p:cNvPr id="236" name="直線接點 235"/>
          <p:cNvCxnSpPr>
            <a:stCxn id="235" idx="4"/>
          </p:cNvCxnSpPr>
          <p:nvPr/>
        </p:nvCxnSpPr>
        <p:spPr bwMode="auto">
          <a:xfrm flipH="1">
            <a:off x="2999123" y="3327439"/>
            <a:ext cx="2861" cy="62202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136682" y="3896572"/>
            <a:ext cx="11139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0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0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231786" y="3500955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4461345" y="2895600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234713" y="530021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</a:p>
        </p:txBody>
      </p:sp>
      <p:sp>
        <p:nvSpPr>
          <p:cNvPr id="314" name="橢圓 313"/>
          <p:cNvSpPr/>
          <p:nvPr/>
        </p:nvSpPr>
        <p:spPr bwMode="auto">
          <a:xfrm>
            <a:off x="5623374" y="2415957"/>
            <a:ext cx="126228" cy="103347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15" name="文字方塊 314"/>
          <p:cNvSpPr txBox="1"/>
          <p:nvPr/>
        </p:nvSpPr>
        <p:spPr>
          <a:xfrm>
            <a:off x="5364665" y="1172365"/>
            <a:ext cx="662829" cy="27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6" name="矩形 315"/>
          <p:cNvSpPr/>
          <p:nvPr/>
        </p:nvSpPr>
        <p:spPr>
          <a:xfrm>
            <a:off x="5116047" y="994085"/>
            <a:ext cx="1152385" cy="270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</a:t>
            </a:r>
            <a:r>
              <a:rPr lang="zh-TW" altLang="en-US" sz="1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</a:t>
            </a:r>
            <a:r>
              <a:rPr lang="zh-TW" altLang="en-US" sz="1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櫃</a:t>
            </a:r>
            <a:endParaRPr lang="zh-TW" altLang="en-US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橢圓 3"/>
          <p:cNvSpPr/>
          <p:nvPr/>
        </p:nvSpPr>
        <p:spPr bwMode="auto">
          <a:xfrm>
            <a:off x="1368044" y="347596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738083" y="3204328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503732" y="340906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橢圓 24"/>
          <p:cNvSpPr/>
          <p:nvPr/>
        </p:nvSpPr>
        <p:spPr bwMode="auto">
          <a:xfrm>
            <a:off x="6800963" y="1977581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>
            <a:stCxn id="264" idx="2"/>
          </p:cNvCxnSpPr>
          <p:nvPr/>
        </p:nvCxnSpPr>
        <p:spPr bwMode="auto">
          <a:xfrm flipH="1">
            <a:off x="6871778" y="1622804"/>
            <a:ext cx="2537" cy="354777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520550" y="2090741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37" name="直線接點 136"/>
          <p:cNvCxnSpPr>
            <a:cxnSpLocks/>
            <a:endCxn id="254" idx="0"/>
          </p:cNvCxnSpPr>
          <p:nvPr/>
        </p:nvCxnSpPr>
        <p:spPr bwMode="auto">
          <a:xfrm flipH="1">
            <a:off x="6579952" y="2195017"/>
            <a:ext cx="13365" cy="459774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950526" y="2371853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250000" y="2386598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4E884A1-4ED2-4C2E-AD85-D46F77B0CE13}"/>
              </a:ext>
            </a:extLst>
          </p:cNvPr>
          <p:cNvSpPr/>
          <p:nvPr/>
        </p:nvSpPr>
        <p:spPr bwMode="auto">
          <a:xfrm>
            <a:off x="5662" y="1299413"/>
            <a:ext cx="389874" cy="120032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公司歷程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9038E11A-28EB-4177-A4D2-924A2F1F12A5}"/>
              </a:ext>
            </a:extLst>
          </p:cNvPr>
          <p:cNvSpPr/>
          <p:nvPr/>
        </p:nvSpPr>
        <p:spPr bwMode="auto">
          <a:xfrm>
            <a:off x="-7712" y="3545481"/>
            <a:ext cx="389874" cy="12003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產品發展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14" y="3538266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810" y="4159793"/>
            <a:ext cx="1340612" cy="23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097252" y="4326205"/>
            <a:ext cx="17271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伺服器導軌產品量產</a:t>
            </a:r>
            <a:endParaRPr lang="zh-TW" altLang="en-US" sz="10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6955" y="3648948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2" name="直線接點 111"/>
          <p:cNvCxnSpPr/>
          <p:nvPr/>
        </p:nvCxnSpPr>
        <p:spPr bwMode="auto">
          <a:xfrm>
            <a:off x="4518479" y="2992742"/>
            <a:ext cx="5866" cy="571523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矩形 108"/>
          <p:cNvSpPr/>
          <p:nvPr/>
        </p:nvSpPr>
        <p:spPr>
          <a:xfrm>
            <a:off x="3941605" y="4032443"/>
            <a:ext cx="16318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高階工具櫃導軌量產</a:t>
            </a:r>
            <a:endParaRPr lang="zh-TW" altLang="en-US" sz="10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0" name="文字方塊 109"/>
          <p:cNvSpPr txBox="1"/>
          <p:nvPr/>
        </p:nvSpPr>
        <p:spPr>
          <a:xfrm>
            <a:off x="4139394" y="3583699"/>
            <a:ext cx="641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群組 117"/>
          <p:cNvGrpSpPr/>
          <p:nvPr/>
        </p:nvGrpSpPr>
        <p:grpSpPr>
          <a:xfrm flipV="1">
            <a:off x="5139270" y="2254066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4886827" y="2015650"/>
            <a:ext cx="642856" cy="38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606718" y="1571349"/>
            <a:ext cx="12614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通過工業局</a:t>
            </a:r>
            <a:endParaRPr lang="en-US" altLang="zh-TW" sz="10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中堅企業</a:t>
            </a:r>
            <a:endParaRPr lang="en-US" altLang="zh-TW" sz="10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資格審查</a:t>
            </a:r>
            <a:endParaRPr lang="zh-TW" altLang="en-US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112983" y="406609"/>
            <a:ext cx="608724" cy="5038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8513" y="3770962"/>
            <a:ext cx="315068" cy="28131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6981891" y="3706345"/>
            <a:ext cx="11846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</a:t>
            </a:r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TW" altLang="en-US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座</a:t>
            </a:r>
            <a:r>
              <a:rPr lang="zh-TW" altLang="en-US" sz="10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台灣精品獎</a:t>
            </a:r>
            <a:endParaRPr lang="en-US" altLang="zh-TW" sz="10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橢圓 121"/>
          <p:cNvSpPr/>
          <p:nvPr/>
        </p:nvSpPr>
        <p:spPr bwMode="auto">
          <a:xfrm>
            <a:off x="8189978" y="1430145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7130984" y="807191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135681" y="633394"/>
            <a:ext cx="939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股票上櫃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339" y="3188586"/>
            <a:ext cx="965411" cy="25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7450817" y="1634330"/>
            <a:ext cx="1134503" cy="1276406"/>
            <a:chOff x="8476867" y="4413508"/>
            <a:chExt cx="1294380" cy="2061849"/>
          </a:xfrm>
        </p:grpSpPr>
        <p:cxnSp>
          <p:nvCxnSpPr>
            <p:cNvPr id="133" name="直線接點 132"/>
            <p:cNvCxnSpPr>
              <a:cxnSpLocks/>
              <a:stCxn id="148" idx="4"/>
              <a:endCxn id="130" idx="0"/>
            </p:cNvCxnSpPr>
            <p:nvPr/>
          </p:nvCxnSpPr>
          <p:spPr bwMode="auto">
            <a:xfrm>
              <a:off x="9081634" y="4413508"/>
              <a:ext cx="711" cy="594706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476867" y="5282152"/>
              <a:ext cx="1294380" cy="1193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進入美系</a:t>
              </a:r>
              <a:endPara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晶片大廠</a:t>
              </a:r>
              <a:endPara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0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 </a:t>
              </a: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579487" y="5008214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711795" y="1735267"/>
            <a:ext cx="308393" cy="308393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7554535" y="1755995"/>
            <a:ext cx="3774" cy="1959349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4596177" y="3417816"/>
            <a:ext cx="9541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0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0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8" name="直線接點 137"/>
          <p:cNvCxnSpPr>
            <a:stCxn id="131" idx="2"/>
            <a:endCxn id="139" idx="0"/>
          </p:cNvCxnSpPr>
          <p:nvPr/>
        </p:nvCxnSpPr>
        <p:spPr bwMode="auto">
          <a:xfrm flipH="1">
            <a:off x="7559628" y="1084190"/>
            <a:ext cx="4577" cy="61303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橢圓 138"/>
          <p:cNvSpPr/>
          <p:nvPr/>
        </p:nvSpPr>
        <p:spPr bwMode="auto">
          <a:xfrm>
            <a:off x="7496628" y="1697228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7" name="橢圓 146"/>
          <p:cNvSpPr/>
          <p:nvPr/>
        </p:nvSpPr>
        <p:spPr bwMode="auto">
          <a:xfrm>
            <a:off x="3437422" y="3293360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148" name="橢圓 147"/>
          <p:cNvSpPr/>
          <p:nvPr/>
        </p:nvSpPr>
        <p:spPr bwMode="auto">
          <a:xfrm>
            <a:off x="7917885" y="1529930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" name="文字方塊 152"/>
          <p:cNvSpPr txBox="1"/>
          <p:nvPr/>
        </p:nvSpPr>
        <p:spPr>
          <a:xfrm>
            <a:off x="7973974" y="1025275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4" name="直線接點 153"/>
          <p:cNvCxnSpPr>
            <a:stCxn id="153" idx="2"/>
          </p:cNvCxnSpPr>
          <p:nvPr/>
        </p:nvCxnSpPr>
        <p:spPr bwMode="auto">
          <a:xfrm>
            <a:off x="8267105" y="1302274"/>
            <a:ext cx="1504" cy="127871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8" name="矩形 157"/>
          <p:cNvSpPr/>
          <p:nvPr/>
        </p:nvSpPr>
        <p:spPr>
          <a:xfrm>
            <a:off x="7788228" y="876150"/>
            <a:ext cx="10116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廠量產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6" name="群組 155"/>
          <p:cNvGrpSpPr/>
          <p:nvPr/>
        </p:nvGrpSpPr>
        <p:grpSpPr>
          <a:xfrm>
            <a:off x="8131170" y="1294111"/>
            <a:ext cx="1136040" cy="2314565"/>
            <a:chOff x="8407125" y="4393710"/>
            <a:chExt cx="1296134" cy="3147154"/>
          </a:xfrm>
        </p:grpSpPr>
        <p:grpSp>
          <p:nvGrpSpPr>
            <p:cNvPr id="157" name="群組 156"/>
            <p:cNvGrpSpPr/>
            <p:nvPr/>
          </p:nvGrpSpPr>
          <p:grpSpPr>
            <a:xfrm>
              <a:off x="8928455" y="4393710"/>
              <a:ext cx="144016" cy="1882587"/>
              <a:chOff x="3749609" y="4563587"/>
              <a:chExt cx="144016" cy="1882587"/>
            </a:xfrm>
          </p:grpSpPr>
          <p:sp>
            <p:nvSpPr>
              <p:cNvPr id="161" name="橢圓 1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162" name="直線接點 161"/>
              <p:cNvCxnSpPr>
                <a:cxnSpLocks/>
                <a:stCxn id="161" idx="4"/>
                <a:endCxn id="160" idx="0"/>
              </p:cNvCxnSpPr>
              <p:nvPr/>
            </p:nvCxnSpPr>
            <p:spPr bwMode="auto">
              <a:xfrm>
                <a:off x="3821617" y="4707603"/>
                <a:ext cx="27014" cy="173857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59" name="矩形 158"/>
            <p:cNvSpPr/>
            <p:nvPr/>
          </p:nvSpPr>
          <p:spPr>
            <a:xfrm>
              <a:off x="8407125" y="6578339"/>
              <a:ext cx="1296134" cy="9625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進入第</a:t>
              </a:r>
              <a:r>
                <a:rPr lang="zh-TW" altLang="en-US" sz="10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</a:t>
              </a:r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</a:t>
              </a:r>
              <a:endParaRPr lang="en-US" altLang="zh-TW" sz="10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美系</a:t>
              </a:r>
              <a:r>
                <a:rPr lang="en-US" altLang="zh-TW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CSP</a:t>
              </a:r>
            </a:p>
            <a:p>
              <a:pPr algn="ctr"/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0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</a:t>
              </a:r>
              <a:r>
                <a:rPr lang="zh-TW" altLang="en-US" sz="10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0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zh-TW" altLang="en-US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0" name="文字方塊 159"/>
            <p:cNvSpPr txBox="1"/>
            <p:nvPr/>
          </p:nvSpPr>
          <p:spPr>
            <a:xfrm>
              <a:off x="8524620" y="6276297"/>
              <a:ext cx="1005714" cy="376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0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2026</a:t>
              </a:r>
              <a:endParaRPr lang="zh-TW" altLang="en-US" sz="1200" b="0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63" name="圖形 116" descr="燈泡與齒輪 以實心填滿">
            <a:extLst>
              <a:ext uri="{FF2B5EF4-FFF2-40B4-BE49-F238E27FC236}">
                <a16:creationId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384219" y="2415177"/>
            <a:ext cx="308393" cy="30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107504" y="555526"/>
            <a:ext cx="180720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集團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組織架構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z="1600" smtClean="0">
                <a:solidFill>
                  <a:srgbClr val="FFFFFF"/>
                </a:solidFill>
              </a:rPr>
              <a:pPr/>
              <a:t>7</a:t>
            </a:fld>
            <a:endParaRPr lang="en-US" altLang="zh-TW" sz="1600">
              <a:solidFill>
                <a:srgbClr val="FFFFFF"/>
              </a:solidFill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0D9D2696-D633-4F74-B3FC-5E83F2058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9236" y="1419622"/>
            <a:ext cx="4211684" cy="6898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>
              <a:lnSpc>
                <a:spcPct val="150000"/>
              </a:lnSpc>
              <a:spcBef>
                <a:spcPts val="1023"/>
              </a:spcBef>
            </a:pPr>
            <a:r>
              <a:rPr lang="zh-TW" altLang="en-US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南俊國際股份有限公司</a:t>
            </a:r>
          </a:p>
          <a:p>
            <a:pPr algn="ctr" defTabSz="779252" eaLnBrk="0" hangingPunct="0"/>
            <a:r>
              <a:rPr lang="en-US" altLang="zh-TW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NAN JUEN INTERNATIONAL CO., LTD.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53" y="3304004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  <a:endParaRPr lang="en-US" altLang="zh-TW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9AF579C1-D208-4F68-9F38-8BB5272DA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641" y="3316992"/>
            <a:ext cx="2304256" cy="7049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蘇州南俊商貿有限公司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SUZHOU NAN JUEN TRADE CO., LTD</a:t>
            </a:r>
          </a:p>
        </p:txBody>
      </p:sp>
      <p:sp>
        <p:nvSpPr>
          <p:cNvPr id="22" name="AutoShape 20">
            <a:extLst>
              <a:ext uri="{FF2B5EF4-FFF2-40B4-BE49-F238E27FC236}">
                <a16:creationId xmlns:a16="http://schemas.microsoft.com/office/drawing/2014/main" id="{83DE28BF-416D-43B4-963F-B88185FA0EA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5532602" y="1283824"/>
            <a:ext cx="1201104" cy="2865231"/>
          </a:xfrm>
          <a:prstGeom prst="bentConnector3">
            <a:avLst>
              <a:gd name="adj1" fmla="val 49471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3" name="AutoShape 19">
            <a:extLst>
              <a:ext uri="{FF2B5EF4-FFF2-40B4-BE49-F238E27FC236}">
                <a16:creationId xmlns:a16="http://schemas.microsoft.com/office/drawing/2014/main" id="{F7F27C17-F607-4763-B398-651B4CA47F6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664305" y="1267774"/>
            <a:ext cx="1192226" cy="288024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 dirty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298" y="3088684"/>
            <a:ext cx="1413271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2805" y="3099347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47" y="3310553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0" name="直線單箭頭接點 9"/>
          <p:cNvCxnSpPr/>
          <p:nvPr/>
        </p:nvCxnSpPr>
        <p:spPr bwMode="auto">
          <a:xfrm flipH="1">
            <a:off x="4700538" y="2715766"/>
            <a:ext cx="27035" cy="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直線單箭頭接點 14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821" y="3085825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107504" y="545798"/>
            <a:ext cx="174915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營運</a:t>
            </a:r>
            <a:r>
              <a:rPr lang="zh-TW" altLang="en-US" sz="20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據點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500" y="1235377"/>
            <a:ext cx="2747161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210" y="1264303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96148BD1-5B61-4F5B-AF8D-57FC51AABA9C}"/>
              </a:ext>
            </a:extLst>
          </p:cNvPr>
          <p:cNvGrpSpPr/>
          <p:nvPr/>
        </p:nvGrpSpPr>
        <p:grpSpPr>
          <a:xfrm>
            <a:off x="395086" y="3338179"/>
            <a:ext cx="2252849" cy="1242525"/>
            <a:chOff x="967557" y="1225675"/>
            <a:chExt cx="2529464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7" y="2222412"/>
              <a:ext cx="1206692" cy="294132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zh-TW" altLang="en-US" sz="1400" b="1" dirty="0">
                  <a:solidFill>
                    <a:schemeClr val="bg1"/>
                  </a:solidFill>
                  <a:latin typeface="Frutiger 47LightCn"/>
                  <a:ea typeface="微軟正黑體" panose="020B0604030504040204" pitchFamily="34" charset="-120"/>
                </a:rPr>
                <a:t>蘇州南俊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69500" y="2474647"/>
            <a:ext cx="2392881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雲林雲科一廠及二廠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058799" y="2505104"/>
            <a:ext cx="1528785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雲林雲科三廠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530" y="3273296"/>
            <a:ext cx="2177710" cy="1263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599047" y="4249195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Repon</a:t>
            </a:r>
            <a:r>
              <a:rPr lang="en-US" altLang="zh-TW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(USA), Inc.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桃園廠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645725" y="694210"/>
            <a:ext cx="1919879" cy="23637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582391" cy="30486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2436" y="3338179"/>
            <a:ext cx="2235593" cy="126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文字方塊 21"/>
          <p:cNvSpPr txBox="1"/>
          <p:nvPr/>
        </p:nvSpPr>
        <p:spPr>
          <a:xfrm>
            <a:off x="3436974" y="4298499"/>
            <a:ext cx="776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越南廠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>
          <a:solidFill>
            <a:srgbClr val="002060"/>
          </a:solidFill>
          <a:miter lim="800000"/>
          <a:headEnd type="none" w="med" len="med"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b="0">
            <a:latin typeface="Frutiger 47LightCn"/>
            <a:ea typeface="微軟正黑體" panose="020B0604030504040204" pitchFamily="34" charset="-120"/>
            <a:cs typeface="Arial Unicode MS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19246</TotalTime>
  <Words>1873</Words>
  <Application>Microsoft Office PowerPoint</Application>
  <PresentationFormat>如螢幕大小 (16:9)</PresentationFormat>
  <Paragraphs>563</Paragraphs>
  <Slides>31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23</vt:i4>
      </vt:variant>
      <vt:variant>
        <vt:lpstr>佈景主題</vt:lpstr>
      </vt:variant>
      <vt:variant>
        <vt:i4>13</vt:i4>
      </vt:variant>
      <vt:variant>
        <vt:lpstr>投影片標題</vt:lpstr>
      </vt:variant>
      <vt:variant>
        <vt:i4>31</vt:i4>
      </vt:variant>
    </vt:vector>
  </HeadingPairs>
  <TitlesOfParts>
    <vt:vector size="67" baseType="lpstr">
      <vt:lpstr>Adobe Gothic Std B</vt:lpstr>
      <vt:lpstr>Adobe 黑体 Std R</vt:lpstr>
      <vt:lpstr>Adobe 繁黑體 Std B</vt:lpstr>
      <vt:lpstr>Aharoni</vt:lpstr>
      <vt:lpstr>Arial Unicode MS</vt:lpstr>
      <vt:lpstr>Frutiger 47LightCn</vt:lpstr>
      <vt:lpstr>Gill Sans</vt:lpstr>
      <vt:lpstr>Microsoft YaHei</vt:lpstr>
      <vt:lpstr>Microsoft YaHei</vt:lpstr>
      <vt:lpstr>MS PGothic</vt:lpstr>
      <vt:lpstr>宋体</vt:lpstr>
      <vt:lpstr>文鼎新中黑</vt:lpstr>
      <vt:lpstr>微軟正黑體</vt:lpstr>
      <vt:lpstr>PMingLiU</vt:lpstr>
      <vt:lpstr>PMingLiU</vt:lpstr>
      <vt:lpstr>標楷體</vt:lpstr>
      <vt:lpstr>Arial</vt:lpstr>
      <vt:lpstr>Calibri</vt:lpstr>
      <vt:lpstr>Calibri Light</vt:lpstr>
      <vt:lpstr>Impact</vt:lpstr>
      <vt:lpstr>Times New Roman</vt:lpstr>
      <vt:lpstr>Trebuchet MS</vt:lpstr>
      <vt:lpstr>Wingdings</vt:lpstr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謝謝指教</vt:lpstr>
    </vt:vector>
  </TitlesOfParts>
  <Company>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總經理室-陳雅鈴</cp:lastModifiedBy>
  <cp:revision>1331</cp:revision>
  <cp:lastPrinted>2022-11-25T03:21:35Z</cp:lastPrinted>
  <dcterms:created xsi:type="dcterms:W3CDTF">2008-01-30T01:17:40Z</dcterms:created>
  <dcterms:modified xsi:type="dcterms:W3CDTF">2026-05-12T02:04:48Z</dcterms:modified>
</cp:coreProperties>
</file>